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819900" cy="99187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9E1C8BFC-7356-42AB-BDA7-2390FD0164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/>
              <a:t>CONFRARÍA DE PESCADORES SAN GREGORIO DE RAXÓ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EBBDD87-FDB6-412A-AB2A-AD70193023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F3E63-5B7B-4829-9ABF-7E8C17A0A02E}" type="datetime1">
              <a:rPr lang="es-ES" smtClean="0"/>
              <a:t>02/07/2024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24E9841-D6E8-48F0-8786-688C75DED7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20D7DF9-B2D9-47D8-8259-CE6891942B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22796-CDC0-4D6E-902E-905DD8096D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650239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ES"/>
              <a:t>CONFRARÍA DE PESCADORES SAN GREGORIO DE RAXÓ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99B6A-A94C-4D7B-ADE3-B036307A824B}" type="datetime1">
              <a:rPr lang="es-ES" smtClean="0"/>
              <a:t>02/07/2024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A78A5-6FDC-47E1-AD98-D44743E918C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272315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549BC7-1446-4ED6-B2B0-AF17490F64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4D49C21-52AF-4CC6-A091-4FE9FB8EA5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3BA3C7-2C6E-48AA-9874-9A03934B4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EBA0-476D-4EE3-A391-28622193AA3F}" type="datetime1">
              <a:rPr lang="es-ES" smtClean="0"/>
              <a:t>02/07/2024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094B2A-7E7D-4B29-83E0-971D31114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BEA9DC-9D38-4F01-ABFE-50FCC58A3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681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64C301-2A5C-4950-92F9-2674FDCCE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02F7652-4C4A-4275-965E-DAAD8D84E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8AADC7-2649-4102-8AEB-9CC122678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B350-BB05-4B24-8F33-AEBBD34969E4}" type="datetime1">
              <a:rPr lang="es-ES" smtClean="0"/>
              <a:t>02/07/2024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26DB2D-073F-447A-98F4-C09BE7927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9FFF6B-82E3-4132-83EC-F51AB5316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48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CEADC9D-74AA-4F7A-8A32-B105C60636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0C97484-6699-44E9-8CB7-AB8663D1D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749501-FBA2-4069-B098-4D5FAE180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626D5-123D-486E-894D-C50D3F42C152}" type="datetime1">
              <a:rPr lang="es-ES" smtClean="0"/>
              <a:t>02/07/2024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AE85F0-6E27-41C5-B33E-957F149A8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161AA6-CC1E-488D-9F49-B24F243E4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709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BCB5CC-E66F-4795-9ABD-2AE5B27E0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FB2AC2-7589-4447-A87B-07E1F078F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F071A4-36D5-45E3-836C-28C2BCA3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CA1A3-78D8-490A-AFD2-AB6F63292160}" type="datetime1">
              <a:rPr lang="es-ES" smtClean="0"/>
              <a:t>02/07/2024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008C9-AA44-491C-82BC-B88909B16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67E153-E860-4D6C-A679-1C2E03AA3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569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BD35B1-5B2A-4DA6-8CE2-ACB4A62FA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DB2D31-8268-45F0-A4DC-83732C83D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AE9822-8BC3-4B43-92DD-060177F8D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5B760-8DF6-477A-B64D-06F82A8D1E29}" type="datetime1">
              <a:rPr lang="es-ES" smtClean="0"/>
              <a:t>02/07/2024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10765D-444E-4D38-9337-4F545B8ED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FACF07-F28B-451D-A608-EA16A7635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209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2D8EC9-EA43-49B2-A029-276DFAA4E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3D691C-CF26-4A5F-A2A8-65647B98A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6AC7FE-6173-4FDA-BCA5-F062C1A749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68BFCB-C09A-4C57-906C-DE4C5208F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0FC3C-0EA4-47FC-A44F-6A8710F56FCA}" type="datetime1">
              <a:rPr lang="es-ES" smtClean="0"/>
              <a:t>02/07/2024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5B0D72-9313-4C68-B0D7-935B1E575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F583CE-280B-405D-88A1-3CD57D00E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869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7BA885-3458-4DB6-9D10-8A562370C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A505A6-C1F4-46D5-B9F1-CEE9233D9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C131924-314B-4E61-AEFF-DDC1E84E8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F639069-D5EC-44A7-AC60-9208ED93BE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41568E-5DC6-4420-A8BF-F1DA307B16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6151F8-12EC-49DC-A08C-EE953DDB8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24193-DCB1-40A1-ACB3-A84D5EE44E7A}" type="datetime1">
              <a:rPr lang="es-ES" smtClean="0"/>
              <a:t>02/07/2024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64EFCC9-0982-4293-8182-1D50D353F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F62F08B-9F63-4BD8-B660-AD8FE283B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7623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F1C05D-AE18-48F4-8836-EE4D0E0A6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C04D9AD-4ED6-4D23-8CC4-0C59D360A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2C635-2A58-4951-9036-B80E3C0E2505}" type="datetime1">
              <a:rPr lang="es-ES" smtClean="0"/>
              <a:t>02/07/2024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F3372B9-6AAB-46A6-B80F-12B0A40A7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46228C4-F0D2-4EFB-BBF1-9E797613F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6513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183BEA7-EDFF-4386-88AA-281585A1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6E1E7-B353-4FB6-9C5C-0FF1CC0214EC}" type="datetime1">
              <a:rPr lang="es-ES" smtClean="0"/>
              <a:t>02/07/2024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9F0C4AC-A045-4C9D-9164-14C816F27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A771684-E750-411C-BE0A-260D1E126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054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DA0762-7E84-4033-A5C2-07572369D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83937D-EA27-4FE5-BFF3-4A1C9A1C8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ADFBB53-F6A1-4C16-B8A1-7DF8FA3B8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D8431B-B371-4D5B-94FF-0D318284F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E55C-A73D-4D85-AB8D-5C4FDC960A2F}" type="datetime1">
              <a:rPr lang="es-ES" smtClean="0"/>
              <a:t>02/07/2024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BBA2DB-273A-4171-ABBA-B5F617D53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CF5E13-A50A-4B7F-BD04-27F0C037D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9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5AED4C-4221-4D98-BA98-AC01479CC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D8F7A8A-9ED0-47E1-8948-9D608FA600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3440F39-999B-4229-81EC-6C9E3D8A49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66E878-E558-4C1A-8D85-EEC758264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F1BDC-82C0-4B12-9262-6CEA0F5F2B3D}" type="datetime1">
              <a:rPr lang="es-ES" smtClean="0"/>
              <a:t>02/07/2024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B0484F-FE61-4099-B339-756224E2B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7FF7AB-9E97-4902-BE5C-EF313A303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3746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51F82FE-809E-4524-A310-35A8B030F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ECCF68-3886-4C34-9D29-AA340A8C8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6E8392-206A-454B-841E-7E33D57616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D0282-D734-44B7-A772-2F0B40736CE4}" type="datetime1">
              <a:rPr lang="es-ES" smtClean="0"/>
              <a:t>02/07/2024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56D0D5-7C22-4540-94D5-6DD90119D2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2169B2-2A03-47F5-BCB3-14C6697BC1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00E4E-149B-4685-9B1C-C3F77B8C2A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2204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3CC79B-8D2C-4722-97EF-0EB2F03D1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145581"/>
            <a:ext cx="11012425" cy="155416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es-ES" sz="1600" b="1" dirty="0"/>
            </a:br>
            <a:br>
              <a:rPr lang="es-ES" sz="1600" b="1" dirty="0"/>
            </a:br>
            <a:br>
              <a:rPr lang="es-ES" sz="1600" b="1" dirty="0"/>
            </a:br>
            <a:br>
              <a:rPr lang="es-ES" sz="1600" b="1" dirty="0"/>
            </a:br>
            <a:br>
              <a:rPr lang="es-ES" sz="1600" b="1" dirty="0"/>
            </a:br>
            <a:br>
              <a:rPr lang="es-ES" sz="1600" b="1" dirty="0"/>
            </a:br>
            <a:br>
              <a:rPr lang="es-ES" sz="1600" b="1" dirty="0"/>
            </a:br>
            <a:r>
              <a:rPr lang="es-ES" sz="1800" b="1" u="sng" dirty="0"/>
              <a:t>AXUDAS PARA PROXECTOS COLECTIVOS QUE CONTRIBUAN A PROTECCION E RECUPERACION DA BIODIVERSIDADE </a:t>
            </a:r>
            <a:br>
              <a:rPr lang="es-ES" sz="1800" b="1" u="sng" dirty="0"/>
            </a:br>
            <a:r>
              <a:rPr lang="es-ES" sz="1800" b="1" u="sng" dirty="0"/>
              <a:t>MARIÑA A TRAVES DUNHA MELLOR XESTION E CONSERVACION DOS RECURSOS MARIÑOS E DOS SEUS </a:t>
            </a:r>
            <a:br>
              <a:rPr lang="es-ES" sz="1800" b="1" u="sng" dirty="0"/>
            </a:br>
            <a:r>
              <a:rPr lang="es-ES" sz="1800" b="1" u="sng" dirty="0"/>
              <a:t>ECOSISTEMAS, ASI COMO AO FOMENTO DA SENSIBILIZACION AMBIENTAL</a:t>
            </a:r>
            <a:r>
              <a:rPr lang="es-ES" sz="1800" b="1" dirty="0"/>
              <a:t>.</a:t>
            </a:r>
            <a:br>
              <a:rPr lang="es-ES" sz="1800" b="1" dirty="0"/>
            </a:br>
            <a:br>
              <a:rPr lang="es-ES" sz="1600" b="1" dirty="0"/>
            </a:br>
            <a:br>
              <a:rPr lang="es-ES" sz="1600" b="1" dirty="0"/>
            </a:br>
            <a:br>
              <a:rPr lang="es-ES" sz="1600" b="1" dirty="0"/>
            </a:br>
            <a:br>
              <a:rPr lang="es-ES" sz="1300" b="1" dirty="0"/>
            </a:br>
            <a:br>
              <a:rPr lang="es-ES" sz="1300" b="1" dirty="0"/>
            </a:br>
            <a:br>
              <a:rPr lang="es-ES" sz="1300" b="1" dirty="0"/>
            </a:br>
            <a:endParaRPr lang="es-ES" sz="13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1EB5FE-099A-4A12-9F63-6A9BB3F96A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257800" cy="439279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es-ES" sz="1400" dirty="0"/>
              <a:t>Mediante </a:t>
            </a:r>
            <a:r>
              <a:rPr lang="es-ES" sz="1400" dirty="0" err="1"/>
              <a:t>Orde</a:t>
            </a:r>
            <a:r>
              <a:rPr lang="es-ES" sz="1400" dirty="0"/>
              <a:t> da </a:t>
            </a:r>
            <a:r>
              <a:rPr lang="es-ES" sz="1400" dirty="0" err="1"/>
              <a:t>Consellería</a:t>
            </a:r>
            <a:r>
              <a:rPr lang="es-ES" sz="1400" dirty="0"/>
              <a:t> do Mar de data 18-10-2023  </a:t>
            </a:r>
            <a:r>
              <a:rPr lang="es-ES" sz="1400" dirty="0" err="1"/>
              <a:t>concedeuselle</a:t>
            </a:r>
            <a:r>
              <a:rPr lang="es-ES" sz="1400" dirty="0"/>
              <a:t> a Confraría de Pescadores de Raxó </a:t>
            </a:r>
            <a:r>
              <a:rPr lang="es-ES" sz="1400" dirty="0" err="1"/>
              <a:t>unha</a:t>
            </a:r>
            <a:r>
              <a:rPr lang="es-ES" sz="1400" dirty="0"/>
              <a:t> subvención para sufragar gran parte dos gastos de contratación do </a:t>
            </a:r>
            <a:r>
              <a:rPr lang="es-ES" sz="1400" dirty="0" err="1"/>
              <a:t>seu</a:t>
            </a:r>
            <a:r>
              <a:rPr lang="es-ES" sz="1400" dirty="0"/>
              <a:t> </a:t>
            </a:r>
            <a:r>
              <a:rPr lang="es-ES" sz="1400" dirty="0" err="1"/>
              <a:t>servizo</a:t>
            </a:r>
            <a:r>
              <a:rPr lang="es-ES" sz="1400" dirty="0"/>
              <a:t> de </a:t>
            </a:r>
            <a:r>
              <a:rPr lang="es-ES" sz="1400" dirty="0" err="1"/>
              <a:t>vixilancia</a:t>
            </a:r>
            <a:r>
              <a:rPr lang="es-ES" sz="1400" dirty="0"/>
              <a:t> dos bancos </a:t>
            </a:r>
            <a:r>
              <a:rPr lang="es-ES" sz="1400" dirty="0" err="1"/>
              <a:t>marisqueiros</a:t>
            </a:r>
            <a:r>
              <a:rPr lang="es-ES" sz="1400" dirty="0"/>
              <a:t> ubicados no </a:t>
            </a:r>
            <a:r>
              <a:rPr lang="es-ES" sz="1400" dirty="0" err="1"/>
              <a:t>seu</a:t>
            </a:r>
            <a:r>
              <a:rPr lang="es-ES" sz="1400" dirty="0"/>
              <a:t> ámbito territorial según expediente </a:t>
            </a:r>
            <a:r>
              <a:rPr lang="es-ES" sz="1400" b="1" dirty="0"/>
              <a:t>PE209P-2023-025</a:t>
            </a:r>
            <a:r>
              <a:rPr lang="es-ES" sz="1400" dirty="0"/>
              <a:t>.</a:t>
            </a:r>
          </a:p>
          <a:p>
            <a:pPr algn="just"/>
            <a:r>
              <a:rPr lang="es-ES" sz="1400" dirty="0"/>
              <a:t>Para o período </a:t>
            </a:r>
            <a:r>
              <a:rPr lang="es-ES" sz="1400" b="1" dirty="0"/>
              <a:t>01-07-2023 </a:t>
            </a:r>
            <a:r>
              <a:rPr lang="es-ES" sz="1400" b="1" dirty="0" err="1"/>
              <a:t>ao</a:t>
            </a:r>
            <a:r>
              <a:rPr lang="es-ES" sz="1400" b="1" dirty="0"/>
              <a:t> 30-06-2024 </a:t>
            </a:r>
            <a:r>
              <a:rPr lang="es-ES" sz="1400" dirty="0"/>
              <a:t>a </a:t>
            </a:r>
            <a:r>
              <a:rPr lang="es-ES" sz="1400" b="1" dirty="0" err="1"/>
              <a:t>Consellería</a:t>
            </a:r>
            <a:r>
              <a:rPr lang="es-ES" sz="1400" b="1" dirty="0"/>
              <a:t> do Mar e o FEMP </a:t>
            </a:r>
            <a:r>
              <a:rPr lang="es-ES" sz="1400" dirty="0" err="1"/>
              <a:t>concedeulle</a:t>
            </a:r>
            <a:r>
              <a:rPr lang="es-ES" sz="1400" dirty="0"/>
              <a:t> </a:t>
            </a:r>
            <a:r>
              <a:rPr lang="es-ES" sz="1400" dirty="0" err="1"/>
              <a:t>unha</a:t>
            </a:r>
            <a:r>
              <a:rPr lang="es-ES" sz="1400" dirty="0"/>
              <a:t> </a:t>
            </a:r>
            <a:r>
              <a:rPr lang="es-ES" sz="1400" dirty="0" err="1"/>
              <a:t>axuda</a:t>
            </a:r>
            <a:r>
              <a:rPr lang="es-ES" sz="1400" dirty="0"/>
              <a:t> por importe </a:t>
            </a:r>
            <a:r>
              <a:rPr lang="es-ES" sz="1400"/>
              <a:t>de </a:t>
            </a:r>
            <a:r>
              <a:rPr lang="es-ES" sz="1400" b="1"/>
              <a:t>17.397,60</a:t>
            </a:r>
            <a:r>
              <a:rPr lang="es-ES" sz="1400"/>
              <a:t> </a:t>
            </a:r>
            <a:r>
              <a:rPr lang="es-ES" sz="1400" b="1" dirty="0"/>
              <a:t>€ </a:t>
            </a:r>
            <a:r>
              <a:rPr lang="es-ES" sz="1400" dirty="0"/>
              <a:t>para a contratación </a:t>
            </a:r>
            <a:r>
              <a:rPr lang="es-ES" sz="1400" dirty="0" err="1"/>
              <a:t>dun</a:t>
            </a:r>
            <a:r>
              <a:rPr lang="es-ES" sz="1400" dirty="0"/>
              <a:t> guardapesca marítimo a </a:t>
            </a:r>
            <a:r>
              <a:rPr lang="es-ES" sz="1400" b="1" dirty="0" err="1"/>
              <a:t>xornada</a:t>
            </a:r>
            <a:r>
              <a:rPr lang="es-ES" sz="1400" b="1" dirty="0"/>
              <a:t> completa</a:t>
            </a:r>
            <a:r>
              <a:rPr lang="es-ES" sz="1400" dirty="0"/>
              <a:t>.</a:t>
            </a:r>
          </a:p>
          <a:p>
            <a:pPr algn="just"/>
            <a:r>
              <a:rPr lang="es-ES" sz="1400" b="1" u="sng" dirty="0"/>
              <a:t>As </a:t>
            </a:r>
            <a:r>
              <a:rPr lang="es-ES" sz="1400" b="1" u="sng" dirty="0" err="1"/>
              <a:t>principais</a:t>
            </a:r>
            <a:r>
              <a:rPr lang="es-ES" sz="1400" b="1" u="sng" dirty="0"/>
              <a:t> tarefas que realiza o </a:t>
            </a:r>
            <a:r>
              <a:rPr lang="es-ES" sz="1400" b="1" u="sng" dirty="0" err="1"/>
              <a:t>gardapesca</a:t>
            </a:r>
            <a:r>
              <a:rPr lang="es-ES" sz="1400" b="1" u="sng" dirty="0"/>
              <a:t> marítimo da Confraría de Raxó son as siguientes</a:t>
            </a:r>
            <a:r>
              <a:rPr lang="es-ES" sz="1400" b="1" dirty="0"/>
              <a:t>: </a:t>
            </a:r>
          </a:p>
          <a:p>
            <a:pPr marL="0" indent="0" algn="just">
              <a:buNone/>
            </a:pPr>
            <a:r>
              <a:rPr lang="es-ES" sz="1300" dirty="0" err="1"/>
              <a:t>Vixilancia</a:t>
            </a:r>
            <a:r>
              <a:rPr lang="es-ES" sz="1300" dirty="0"/>
              <a:t> a pe e a </a:t>
            </a:r>
            <a:r>
              <a:rPr lang="es-ES" sz="1300" dirty="0" err="1"/>
              <a:t>fLote</a:t>
            </a:r>
            <a:r>
              <a:rPr lang="es-ES" sz="1300" dirty="0"/>
              <a:t> dos bancos </a:t>
            </a:r>
            <a:r>
              <a:rPr lang="es-ES" sz="1300" dirty="0" err="1"/>
              <a:t>marisqueiros</a:t>
            </a:r>
            <a:r>
              <a:rPr lang="es-ES" sz="1300" dirty="0"/>
              <a:t> e control das capturas do marisqueo, para levar a cabo estas labores, </a:t>
            </a:r>
            <a:r>
              <a:rPr lang="es-ES" sz="1300" dirty="0" err="1"/>
              <a:t>emprega</a:t>
            </a:r>
            <a:r>
              <a:rPr lang="es-ES" sz="1300" dirty="0"/>
              <a:t> os diferentes medios </a:t>
            </a:r>
            <a:r>
              <a:rPr lang="es-ES" sz="1300" dirty="0" err="1"/>
              <a:t>propiedade</a:t>
            </a:r>
            <a:r>
              <a:rPr lang="es-ES" sz="1300" dirty="0"/>
              <a:t> da </a:t>
            </a:r>
            <a:r>
              <a:rPr lang="es-ES" sz="1300" dirty="0" err="1"/>
              <a:t>confraría</a:t>
            </a:r>
            <a:r>
              <a:rPr lang="es-ES" sz="1300" dirty="0"/>
              <a:t> coma son: a furgoneta, a embarcación e os </a:t>
            </a:r>
            <a:r>
              <a:rPr lang="es-ES" sz="1300" dirty="0" err="1"/>
              <a:t>equipamentos</a:t>
            </a:r>
            <a:r>
              <a:rPr lang="es-ES" sz="1300" dirty="0"/>
              <a:t> de </a:t>
            </a:r>
            <a:r>
              <a:rPr lang="es-ES" sz="1300" dirty="0" err="1"/>
              <a:t>vixilancia</a:t>
            </a:r>
            <a:r>
              <a:rPr lang="es-ES" sz="1300" dirty="0"/>
              <a:t> para o </a:t>
            </a:r>
            <a:r>
              <a:rPr lang="es-ES" sz="1300" dirty="0" err="1"/>
              <a:t>deselvovemento</a:t>
            </a:r>
            <a:r>
              <a:rPr lang="es-ES" sz="1300" dirty="0"/>
              <a:t> do </a:t>
            </a:r>
            <a:r>
              <a:rPr lang="es-ES" sz="1300" dirty="0" err="1"/>
              <a:t>seu</a:t>
            </a:r>
            <a:r>
              <a:rPr lang="es-ES" sz="1300" dirty="0"/>
              <a:t> </a:t>
            </a:r>
            <a:r>
              <a:rPr lang="es-ES" sz="1300" dirty="0" err="1"/>
              <a:t>traballo</a:t>
            </a:r>
            <a:r>
              <a:rPr lang="es-ES" sz="1300" dirty="0"/>
              <a:t>.</a:t>
            </a:r>
          </a:p>
          <a:p>
            <a:pPr marL="0" indent="0" algn="just">
              <a:buNone/>
            </a:pPr>
            <a:r>
              <a:rPr lang="es-ES" sz="1300" dirty="0"/>
              <a:t>Control dos </a:t>
            </a:r>
            <a:r>
              <a:rPr lang="es-ES" sz="1300" dirty="0" err="1"/>
              <a:t>traballos</a:t>
            </a:r>
            <a:r>
              <a:rPr lang="es-ES" sz="1300" dirty="0"/>
              <a:t> de </a:t>
            </a:r>
            <a:r>
              <a:rPr lang="es-ES" sz="1300" dirty="0" err="1"/>
              <a:t>rexeneración</a:t>
            </a:r>
            <a:r>
              <a:rPr lang="es-ES" sz="1300" dirty="0"/>
              <a:t> dos bancos </a:t>
            </a:r>
            <a:r>
              <a:rPr lang="es-ES" sz="1300" dirty="0" err="1"/>
              <a:t>marisqueiros</a:t>
            </a:r>
            <a:r>
              <a:rPr lang="es-ES" sz="1300" dirty="0"/>
              <a:t>, </a:t>
            </a:r>
            <a:r>
              <a:rPr lang="es-ES" sz="1300" dirty="0" err="1"/>
              <a:t>sementeira</a:t>
            </a:r>
            <a:r>
              <a:rPr lang="es-ES" sz="1300" dirty="0"/>
              <a:t> de </a:t>
            </a:r>
            <a:r>
              <a:rPr lang="es-ES" sz="1300" dirty="0" err="1"/>
              <a:t>ameixa</a:t>
            </a:r>
            <a:r>
              <a:rPr lang="es-ES" sz="1300" dirty="0"/>
              <a:t>, traslados, </a:t>
            </a:r>
            <a:r>
              <a:rPr lang="es-ES" sz="1300" dirty="0" err="1"/>
              <a:t>rareos</a:t>
            </a:r>
            <a:r>
              <a:rPr lang="es-ES" sz="1300" dirty="0"/>
              <a:t>, etc…</a:t>
            </a:r>
          </a:p>
          <a:p>
            <a:pPr marL="0" indent="0" algn="just">
              <a:buNone/>
            </a:pPr>
            <a:r>
              <a:rPr lang="es-ES" sz="1300" dirty="0"/>
              <a:t>Control do </a:t>
            </a:r>
            <a:r>
              <a:rPr lang="es-ES" sz="1300" dirty="0" err="1"/>
              <a:t>bo</a:t>
            </a:r>
            <a:r>
              <a:rPr lang="es-ES" sz="1300" dirty="0"/>
              <a:t> estado dos bancos </a:t>
            </a:r>
            <a:r>
              <a:rPr lang="es-ES" sz="1300" dirty="0" err="1"/>
              <a:t>marisqueiros</a:t>
            </a:r>
            <a:r>
              <a:rPr lang="es-ES" sz="1300" dirty="0"/>
              <a:t>, </a:t>
            </a:r>
            <a:r>
              <a:rPr lang="es-ES" sz="1300" dirty="0" err="1"/>
              <a:t>loita</a:t>
            </a:r>
            <a:r>
              <a:rPr lang="es-ES" sz="1300" dirty="0"/>
              <a:t> contra o furtivismo, </a:t>
            </a:r>
            <a:r>
              <a:rPr lang="es-ES" sz="1300" dirty="0" err="1"/>
              <a:t>vixilancia</a:t>
            </a:r>
            <a:r>
              <a:rPr lang="es-ES" sz="1300" dirty="0"/>
              <a:t> en </a:t>
            </a:r>
            <a:r>
              <a:rPr lang="es-ES" sz="1300" dirty="0" err="1"/>
              <a:t>conxunto</a:t>
            </a:r>
            <a:r>
              <a:rPr lang="es-ES" sz="1300" dirty="0"/>
              <a:t> cos </a:t>
            </a:r>
            <a:r>
              <a:rPr lang="es-ES" sz="1300" dirty="0" err="1"/>
              <a:t>gardapescas</a:t>
            </a:r>
            <a:r>
              <a:rPr lang="es-ES" sz="1300" dirty="0"/>
              <a:t> das </a:t>
            </a:r>
            <a:r>
              <a:rPr lang="es-ES" sz="1300" dirty="0" err="1"/>
              <a:t>Confrarías</a:t>
            </a:r>
            <a:r>
              <a:rPr lang="es-ES" sz="1300" dirty="0"/>
              <a:t> de Pontevedra e Lourizán, control e supervisión das </a:t>
            </a:r>
            <a:r>
              <a:rPr lang="es-ES" sz="1300" dirty="0" err="1"/>
              <a:t>embarcacións</a:t>
            </a:r>
            <a:r>
              <a:rPr lang="es-ES" sz="1300" dirty="0"/>
              <a:t> de pesca de </a:t>
            </a:r>
            <a:r>
              <a:rPr lang="es-ES" sz="1300" dirty="0" err="1"/>
              <a:t>baixura</a:t>
            </a:r>
            <a:r>
              <a:rPr lang="es-ES" sz="1300" dirty="0"/>
              <a:t> (</a:t>
            </a:r>
            <a:r>
              <a:rPr lang="es-ES" sz="1300" dirty="0" err="1"/>
              <a:t>aparellos</a:t>
            </a:r>
            <a:r>
              <a:rPr lang="es-ES" sz="1300" dirty="0"/>
              <a:t>, horarios, tallas, etc…) con dependencia directa e </a:t>
            </a:r>
            <a:r>
              <a:rPr lang="es-ES" sz="1300" dirty="0" err="1"/>
              <a:t>baixo</a:t>
            </a:r>
            <a:r>
              <a:rPr lang="es-ES" sz="1300" dirty="0"/>
              <a:t> a supervisión do </a:t>
            </a:r>
            <a:r>
              <a:rPr lang="es-ES" sz="1300" dirty="0" err="1"/>
              <a:t>Xefe</a:t>
            </a:r>
            <a:r>
              <a:rPr lang="es-ES" sz="1300" dirty="0"/>
              <a:t> de </a:t>
            </a:r>
            <a:r>
              <a:rPr lang="es-ES" sz="1300" dirty="0" err="1"/>
              <a:t>Gardacostas</a:t>
            </a:r>
            <a:r>
              <a:rPr lang="es-ES" sz="1300" dirty="0"/>
              <a:t> da </a:t>
            </a:r>
            <a:r>
              <a:rPr lang="es-ES" sz="1300" dirty="0" err="1"/>
              <a:t>Consellería</a:t>
            </a:r>
            <a:r>
              <a:rPr lang="es-ES" sz="1300" dirty="0"/>
              <a:t> do Mar de Pontevedra.</a:t>
            </a:r>
          </a:p>
          <a:p>
            <a:pPr marL="0" indent="0" algn="just">
              <a:buNone/>
            </a:pPr>
            <a:endParaRPr lang="es-ES" sz="1200" dirty="0"/>
          </a:p>
          <a:p>
            <a:pPr marL="0" indent="0" algn="just">
              <a:buNone/>
            </a:pPr>
            <a:endParaRPr lang="es-ES" sz="14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803620F-F262-41BB-B3EF-BF515C7A5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79532" y="3894122"/>
            <a:ext cx="5181600" cy="4351338"/>
          </a:xfrm>
        </p:spPr>
        <p:txBody>
          <a:bodyPr>
            <a:normAutofit lnSpcReduction="10000"/>
          </a:bodyPr>
          <a:lstStyle/>
          <a:p>
            <a:endParaRPr lang="es-ES" dirty="0"/>
          </a:p>
          <a:p>
            <a:endParaRPr lang="es-ES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05F5AF-662F-46D2-A87F-5A4679653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dirty="0"/>
              <a:t>02-07-2024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DC4281D-315E-4B5D-97FD-E33E521B1DB8}"/>
              </a:ext>
            </a:extLst>
          </p:cNvPr>
          <p:cNvSpPr/>
          <p:nvPr/>
        </p:nvSpPr>
        <p:spPr>
          <a:xfrm>
            <a:off x="-1029810" y="4873841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27" name="Picture 3" descr="La Festa do Marisco pone de relieve los pilares de O Grove: el ...">
            <a:extLst>
              <a:ext uri="{FF2B5EF4-FFF2-40B4-BE49-F238E27FC236}">
                <a16:creationId xmlns:a16="http://schemas.microsoft.com/office/drawing/2014/main" id="{A0E4A944-2954-4806-85E6-7AC7E568A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392" y="1909041"/>
            <a:ext cx="2110697" cy="86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BE7A9D9-2533-4155-8DA8-CF22F6DB4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5086" y="1888490"/>
            <a:ext cx="2110697" cy="571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0541A6D9-5592-4E5E-81FC-2A9CC675B035}"/>
              </a:ext>
            </a:extLst>
          </p:cNvPr>
          <p:cNvSpPr txBox="1"/>
          <p:nvPr/>
        </p:nvSpPr>
        <p:spPr>
          <a:xfrm>
            <a:off x="6373392" y="2669033"/>
            <a:ext cx="5550384" cy="52322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/>
            <a:r>
              <a:rPr lang="es-ES" sz="1400" b="1" dirty="0"/>
              <a:t>PROXECTO COFINANCIADO O 75 % POLO FEMP E NUN 25 % POLA COMUNIDADE AUTONOMA GALEGA </a:t>
            </a:r>
            <a:r>
              <a:rPr lang="es-ES" sz="1200" b="1" dirty="0"/>
              <a:t>(</a:t>
            </a:r>
            <a:r>
              <a:rPr lang="es-ES" sz="1200" b="1" dirty="0" err="1"/>
              <a:t>Expte</a:t>
            </a:r>
            <a:r>
              <a:rPr lang="es-ES" sz="1200" b="1" dirty="0"/>
              <a:t> PE)</a:t>
            </a:r>
            <a:endParaRPr lang="es-ES" sz="1200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E87AA098-F4F4-433D-85D8-48C1D470508E}"/>
              </a:ext>
            </a:extLst>
          </p:cNvPr>
          <p:cNvSpPr txBox="1"/>
          <p:nvPr/>
        </p:nvSpPr>
        <p:spPr>
          <a:xfrm rot="10800000" flipV="1">
            <a:off x="6373388" y="3307882"/>
            <a:ext cx="5550388" cy="492443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/>
            <a:r>
              <a:rPr lang="es-ES" sz="1400" b="1" dirty="0"/>
              <a:t>(VIXENCIA 1 DE XULLO 2023 AO 30 DE XUÑO 2024)</a:t>
            </a:r>
          </a:p>
          <a:p>
            <a:r>
              <a:rPr lang="es-ES" sz="1200" b="1" dirty="0"/>
              <a:t>-</a:t>
            </a:r>
            <a:r>
              <a:rPr lang="es-ES" sz="1200" b="1" dirty="0" err="1"/>
              <a:t>Execución</a:t>
            </a:r>
            <a:r>
              <a:rPr lang="es-ES" sz="1200" b="1" dirty="0"/>
              <a:t> do </a:t>
            </a:r>
            <a:r>
              <a:rPr lang="es-ES" sz="1200" b="1" dirty="0" err="1"/>
              <a:t>proxecto</a:t>
            </a:r>
            <a:r>
              <a:rPr lang="es-ES" sz="1200" b="1" dirty="0"/>
              <a:t>: o 100% -</a:t>
            </a:r>
            <a:endParaRPr lang="es-ES" sz="1200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7198A4CB-69F0-493E-9336-AA86CB44AD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9438" y="3894122"/>
            <a:ext cx="1586690" cy="905722"/>
          </a:xfrm>
          <a:prstGeom prst="rect">
            <a:avLst/>
          </a:prstGeom>
        </p:spPr>
      </p:pic>
      <p:pic>
        <p:nvPicPr>
          <p:cNvPr id="1031" name="Picture 7" descr="El marisqueo regenera los bancos de la ría tras superar un ...">
            <a:extLst>
              <a:ext uri="{FF2B5EF4-FFF2-40B4-BE49-F238E27FC236}">
                <a16:creationId xmlns:a16="http://schemas.microsoft.com/office/drawing/2014/main" id="{44F398B3-32FE-4B06-9E4A-CE133D9EDA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388" y="3894122"/>
            <a:ext cx="1643487" cy="905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8CD377E7-4292-469C-9AC8-CF23FC7C3F8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73388" y="4876921"/>
            <a:ext cx="3322740" cy="1341498"/>
          </a:xfrm>
          <a:prstGeom prst="rect">
            <a:avLst/>
          </a:prstGeom>
        </p:spPr>
      </p:pic>
      <p:pic>
        <p:nvPicPr>
          <p:cNvPr id="1032" name="Picture 8" descr="Vista aérea de Raxó en la ría de Pontevedra - cerca Sanxen… | Flickr">
            <a:extLst>
              <a:ext uri="{FF2B5EF4-FFF2-40B4-BE49-F238E27FC236}">
                <a16:creationId xmlns:a16="http://schemas.microsoft.com/office/drawing/2014/main" id="{1F833200-58A4-4A63-9A99-84A7CEA1CD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8691" y="3894122"/>
            <a:ext cx="2135085" cy="2324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Marcador de pie de página 14">
            <a:extLst>
              <a:ext uri="{FF2B5EF4-FFF2-40B4-BE49-F238E27FC236}">
                <a16:creationId xmlns:a16="http://schemas.microsoft.com/office/drawing/2014/main" id="{8AE74499-F989-422F-9153-C3DE38715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CONFRARÍA DE PESCADORES SAN GREGORIO DE RAXÓ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3350" y="187627"/>
            <a:ext cx="1172100" cy="147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98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320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     AXUDAS PARA PROXECTOS COLECTIVOS QUE CONTRIBUAN A PROTECCION E RECUPERACION DA BIODIVERSIDADE  MARIÑA A TRAVES DUNHA MELLOR XESTION E CONSERVACION DOS RECURSOS MARIÑOS E DOS SEUS  ECOSISTEMAS, ASI COMO AO FOMENTO DA SENSIBILIZACION AMBIENTAL.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 A RUIBAL BERMUDEZ</dc:creator>
  <cp:lastModifiedBy>Marcos</cp:lastModifiedBy>
  <cp:revision>23</cp:revision>
  <cp:lastPrinted>2020-06-26T09:33:30Z</cp:lastPrinted>
  <dcterms:created xsi:type="dcterms:W3CDTF">2020-06-25T16:54:18Z</dcterms:created>
  <dcterms:modified xsi:type="dcterms:W3CDTF">2024-07-02T08:12:41Z</dcterms:modified>
</cp:coreProperties>
</file>